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3" r:id="rId7"/>
    <p:sldId id="265" r:id="rId8"/>
    <p:sldId id="266" r:id="rId9"/>
    <p:sldId id="267" r:id="rId10"/>
    <p:sldId id="268" r:id="rId11"/>
    <p:sldId id="262" r:id="rId12"/>
    <p:sldId id="269" r:id="rId13"/>
    <p:sldId id="270" r:id="rId14"/>
    <p:sldId id="273" r:id="rId15"/>
    <p:sldId id="274" r:id="rId16"/>
    <p:sldId id="271" r:id="rId17"/>
    <p:sldId id="272" r:id="rId18"/>
    <p:sldId id="26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931" y="3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0AB0BA-8CDF-487F-B93D-E82DEFC4A339}" type="datetimeFigureOut">
              <a:rPr lang="it-IT" smtClean="0"/>
              <a:t>29/04/2025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071A88-AC34-49A6-9DA1-498B220E943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804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71A88-AC34-49A6-9DA1-498B220E943E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6717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233A01-0120-951F-C4EB-9293A379FE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4E81EF0-242C-65AE-87C0-68214A7A17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C3F1546-28D2-737D-8B1A-C0EC7937E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70764-B291-4DF1-8F81-7A21D382620D}" type="datetimeFigureOut">
              <a:rPr lang="it-IT" smtClean="0"/>
              <a:t>29/04/2025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18EC5CD-A598-0D57-B47F-8C29DE378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9C8E7D-FBCD-3486-7DAA-EF97EA9DC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F5F6-3739-4138-A511-F02A96CCF41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280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31D1FE-75AE-B1B4-CE25-80ECF42B3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D197FBE-16A7-0787-62F8-BB212AEBC6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1F3BFC1-14BC-3044-1335-53E84CA04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70764-B291-4DF1-8F81-7A21D382620D}" type="datetimeFigureOut">
              <a:rPr lang="it-IT" smtClean="0"/>
              <a:t>29/04/2025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C89862-3EEC-B1AC-5680-9A117D8F3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85762C6-65C8-DAD1-97F5-E5337EC5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F5F6-3739-4138-A511-F02A96CCF41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491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D84DE10-EA1A-F0B0-0534-E11FEF27D9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8350C87-5BC2-2892-CD19-774B374E20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E40EBBC-9D7B-126C-0B8D-3FF92A2E6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70764-B291-4DF1-8F81-7A21D382620D}" type="datetimeFigureOut">
              <a:rPr lang="it-IT" smtClean="0"/>
              <a:t>29/04/2025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39CE186-5B3D-45FF-053E-ADBD00FE0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430F02D-B09C-C684-545C-E244249A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F5F6-3739-4138-A511-F02A96CCF41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0517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4D1ADA-D70C-614C-5573-C3402D1CD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812BACC-3136-6C99-37C1-FE148C316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1C3151E-4902-139C-0F1E-E6B0C1A62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70764-B291-4DF1-8F81-7A21D382620D}" type="datetimeFigureOut">
              <a:rPr lang="it-IT" smtClean="0"/>
              <a:t>29/04/2025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EE428FD-B3B6-183A-C8FA-253F8B8B1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79BF5C-913F-70DD-4799-7281847C8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F5F6-3739-4138-A511-F02A96CCF41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8950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E5458A-9F74-D6D7-BE28-42727FABF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0A6B48B-4193-B866-FC7D-6CACF1B26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0414D3D-8B09-D95B-C638-D335AC4D9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70764-B291-4DF1-8F81-7A21D382620D}" type="datetimeFigureOut">
              <a:rPr lang="it-IT" smtClean="0"/>
              <a:t>29/04/2025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C7269F1-0969-9417-CE44-26281E3A6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C38845-8A3E-85C5-EAED-AD9704D0A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F5F6-3739-4138-A511-F02A96CCF41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4852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18F1C7-F440-7C38-F965-9ADC61667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E6A5078-FF25-34FD-6DC4-4028B02405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1975208-C777-D11A-046B-46A6252048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382DC07-CA50-81F6-31CB-0818BDBF6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70764-B291-4DF1-8F81-7A21D382620D}" type="datetimeFigureOut">
              <a:rPr lang="it-IT" smtClean="0"/>
              <a:t>29/04/2025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75F4744-CF61-3E58-9E08-06D65FE49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E2DF00A-B8EC-5D9F-279E-FF3562487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F5F6-3739-4138-A511-F02A96CCF41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409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E3454B-D2EC-0CC6-F937-0C4182A5E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EE107E4-3A53-F66F-150E-FA78AAA4A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D2ED96F-048D-3ED3-FE60-0610526199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ED0C356-7052-6599-F227-F74DAC3CD1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057586B-0AC9-7C0A-ABCC-67BE766038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AE81C709-5AA2-4723-ADA7-0544F9A3F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70764-B291-4DF1-8F81-7A21D382620D}" type="datetimeFigureOut">
              <a:rPr lang="it-IT" smtClean="0"/>
              <a:t>29/04/2025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DF5ECA57-94F1-676D-BAD2-B0178BDC1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06E4EF7-E7BB-4FFD-EF63-69085F16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F5F6-3739-4138-A511-F02A96CCF41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7402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3BF5A0-D0A4-D536-FCB6-B9BD55583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36CCD81-5F51-3987-8EB2-939EC86C4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70764-B291-4DF1-8F81-7A21D382620D}" type="datetimeFigureOut">
              <a:rPr lang="it-IT" smtClean="0"/>
              <a:t>29/04/2025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C8BC0F3-0ED8-1953-5BB2-8127021A1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DEA1DD6-27C1-A8F3-0BFD-911A0E4F2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F5F6-3739-4138-A511-F02A96CCF41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0815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6947F85-7937-8AF7-07F1-416611A58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70764-B291-4DF1-8F81-7A21D382620D}" type="datetimeFigureOut">
              <a:rPr lang="it-IT" smtClean="0"/>
              <a:t>29/04/2025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C36207B-A09D-A04F-60F4-1242644C2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82BB412-2177-1772-4774-5D3F1DD58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F5F6-3739-4138-A511-F02A96CCF41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6824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E8EEF4-4636-9D5E-A29F-97476DA13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AA9C000-4F13-D397-C406-7A196C22D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75C47F6-1058-7589-9B1D-3995C760ED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038B727-A17E-267C-B28B-1768A7E06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70764-B291-4DF1-8F81-7A21D382620D}" type="datetimeFigureOut">
              <a:rPr lang="it-IT" smtClean="0"/>
              <a:t>29/04/2025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15EB244-970F-61BE-E2C9-D68A148F1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2E73CDF-ED64-35D5-49B1-8915DB884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F5F6-3739-4138-A511-F02A96CCF41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5067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621FFA-9D46-A84F-C247-2D1DB69FE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9546FD9-EE8F-1A0D-14CA-3E822918B2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FDD5B75-2110-1731-EFD2-82965EFE80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515186F-AEAA-FB03-D446-5E67C5424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70764-B291-4DF1-8F81-7A21D382620D}" type="datetimeFigureOut">
              <a:rPr lang="it-IT" smtClean="0"/>
              <a:t>29/04/2025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1097E26-55D9-C594-9F49-FE904F2DB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AAD281C-CD3F-8467-16B7-776ABC289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F5F6-3739-4138-A511-F02A96CCF41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3081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0B7610D-5776-7BD5-E7C5-481D1898C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6D47C31-81FD-1D14-ED48-10A743D4B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E2B441A-C7B0-102F-4E7A-0AE44FDF3F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B70764-B291-4DF1-8F81-7A21D382620D}" type="datetimeFigureOut">
              <a:rPr lang="it-IT" smtClean="0"/>
              <a:t>29/04/2025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30E73D3-20A7-CBCF-8CF6-E1E07469FD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96DF674-87DA-3D93-1DD0-2635AA9C3A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1EF5F6-3739-4138-A511-F02A96CCF41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2550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denkuznetz/food-delivery-time-prediction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4CCD8F-91AE-489A-0827-7B4E14A288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800" noProof="0" dirty="0"/>
              <a:t>Statistical Learning:</a:t>
            </a:r>
            <a:br>
              <a:rPr lang="en-GB" noProof="0" dirty="0"/>
            </a:br>
            <a:r>
              <a:rPr lang="en-GB" b="1" noProof="0" dirty="0"/>
              <a:t>Dataset analysis project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E4513FD-DB31-F492-163B-E345BF99C0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noProof="0" dirty="0"/>
              <a:t>Presentation by</a:t>
            </a:r>
          </a:p>
          <a:p>
            <a:r>
              <a:rPr lang="en-GB" noProof="0" dirty="0"/>
              <a:t>Gotti Daniele – 1079011</a:t>
            </a:r>
          </a:p>
          <a:p>
            <a:r>
              <a:rPr lang="en-GB" noProof="0" dirty="0"/>
              <a:t>Mazzoleni Gabriele - 1079514</a:t>
            </a:r>
          </a:p>
        </p:txBody>
      </p:sp>
    </p:spTree>
    <p:extLst>
      <p:ext uri="{BB962C8B-B14F-4D97-AF65-F5344CB8AC3E}">
        <p14:creationId xmlns:p14="http://schemas.microsoft.com/office/powerpoint/2010/main" val="2468830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E4BCDB-4581-188C-6236-C84A06A49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noProof="0" dirty="0"/>
              <a:t>Third case:</a:t>
            </a:r>
            <a:br>
              <a:rPr lang="en-GB" noProof="0" dirty="0"/>
            </a:br>
            <a:r>
              <a:rPr lang="en-GB" noProof="0" dirty="0"/>
              <a:t>modelling </a:t>
            </a:r>
            <a:r>
              <a:rPr lang="en-GB" noProof="0" dirty="0" err="1"/>
              <a:t>Courier_Experience_yrs</a:t>
            </a:r>
            <a:r>
              <a:rPr lang="en-GB" noProof="0" dirty="0"/>
              <a:t> </a:t>
            </a:r>
            <a:br>
              <a:rPr lang="en-GB" noProof="0" dirty="0"/>
            </a:br>
            <a:endParaRPr lang="en-GB" noProof="0" dirty="0"/>
          </a:p>
        </p:txBody>
      </p:sp>
      <p:pic>
        <p:nvPicPr>
          <p:cNvPr id="5" name="Segnaposto contenuto 4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5977ED8C-C413-DBDC-9CC2-30663956FF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14" y="1690688"/>
            <a:ext cx="3548922" cy="891645"/>
          </a:xfrm>
        </p:spPr>
      </p:pic>
      <p:pic>
        <p:nvPicPr>
          <p:cNvPr id="11" name="Immagine 10" descr="Immagine che contiene testo, schermat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6F2BB62F-C67E-C8AB-6391-61F21B6B7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22" y="3009584"/>
            <a:ext cx="4251030" cy="3179851"/>
          </a:xfrm>
          <a:prstGeom prst="rect">
            <a:avLst/>
          </a:prstGeom>
        </p:spPr>
      </p:pic>
      <p:pic>
        <p:nvPicPr>
          <p:cNvPr id="13" name="Immagine 12" descr="Immagine che contiene testo, schermat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516FA01C-A917-799A-22F1-E413E65E21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962" y="3009584"/>
            <a:ext cx="3242734" cy="3129427"/>
          </a:xfrm>
          <a:prstGeom prst="rect">
            <a:avLst/>
          </a:prstGeom>
        </p:spPr>
      </p:pic>
      <p:pic>
        <p:nvPicPr>
          <p:cNvPr id="15" name="Immagine 14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94ACE2F5-9BEF-14BA-A28B-6236FF8395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907" y="3009584"/>
            <a:ext cx="3346371" cy="312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14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8BA7C9-C230-84D7-E01B-41BE0AEB1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Multiple linear regression -</a:t>
            </a:r>
            <a:br>
              <a:rPr lang="en-GB" noProof="0" dirty="0"/>
            </a:br>
            <a:r>
              <a:rPr lang="en-GB" noProof="0" dirty="0"/>
              <a:t>using numerical predictors only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9A199F5-AFAC-1BCA-E6F5-DB9F255AF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0" y="1825625"/>
            <a:ext cx="6324600" cy="466725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400" noProof="0" dirty="0"/>
              <a:t>The results of the linear regression model indicate that distance, preparation time, and courier experience significantly influence food delivery time (p-values = 0).</a:t>
            </a:r>
            <a:br>
              <a:rPr lang="en-GB" sz="2400" noProof="0" dirty="0"/>
            </a:br>
            <a:endParaRPr lang="en-GB" sz="2400" noProof="0" dirty="0"/>
          </a:p>
          <a:p>
            <a:pPr marL="0" indent="0">
              <a:lnSpc>
                <a:spcPct val="100000"/>
              </a:lnSpc>
              <a:buNone/>
            </a:pPr>
            <a:r>
              <a:rPr lang="en-GB" sz="2400" noProof="0" dirty="0"/>
              <a:t>The linear regression model explains approximately 73% of the variance in food delivery time, indicating a strong fit.</a:t>
            </a:r>
            <a:br>
              <a:rPr lang="en-GB" sz="2400" noProof="0" dirty="0"/>
            </a:br>
            <a:r>
              <a:rPr lang="en-GB" sz="2400" noProof="0" dirty="0"/>
              <a:t>The residual standard error (RSE) is 11 minutes, suggesting a moderate prediction error given the likely range of delivery times.</a:t>
            </a:r>
            <a:br>
              <a:rPr lang="en-GB" sz="2400" noProof="0" dirty="0"/>
            </a:br>
            <a:r>
              <a:rPr lang="en-GB" sz="2400" noProof="0" dirty="0"/>
              <a:t>Overall, the model performs well.</a:t>
            </a:r>
          </a:p>
        </p:txBody>
      </p:sp>
      <p:pic>
        <p:nvPicPr>
          <p:cNvPr id="5" name="Immagine 4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2334BB64-661D-673D-B395-B91C48BC5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75" y="1825625"/>
            <a:ext cx="3686857" cy="160337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1795BEE-E5AA-C0D1-AA9C-C25E16C7A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76" y="3793896"/>
            <a:ext cx="3686856" cy="92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74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750F3B-139F-785D-4097-C8977F170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Multiple linear regression -</a:t>
            </a:r>
            <a:br>
              <a:rPr lang="en-GB" noProof="0" dirty="0"/>
            </a:br>
            <a:r>
              <a:rPr lang="en-GB" noProof="0" dirty="0"/>
              <a:t>evaluation of categorical regressors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FB9F6F-2009-1C11-842E-BC07D43CE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5132" y="1825625"/>
            <a:ext cx="5418667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noProof="0" dirty="0"/>
              <a:t>Before creating the new model, we verify that the categorical variables are not strongly correlated with each other, ensuring that each one contributes useful information to the model.</a:t>
            </a:r>
            <a:br>
              <a:rPr lang="en-GB" sz="2400" noProof="0" dirty="0"/>
            </a:br>
            <a:r>
              <a:rPr lang="en-GB" sz="2400" noProof="0" dirty="0"/>
              <a:t>Since the variables are not numerical, we cannot use a standard correlation matrix.</a:t>
            </a:r>
            <a:br>
              <a:rPr lang="en-GB" sz="2400" noProof="0" dirty="0"/>
            </a:br>
            <a:r>
              <a:rPr lang="en-GB" sz="2400" noProof="0" dirty="0"/>
              <a:t>Instead, we use Cramér's V, a statistical measure of association between two categorical variables, which ranges from 0 (no association) to 1 (perfect association).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C825909-6C26-1E78-E545-5E2ED75FA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64539"/>
            <a:ext cx="4944533" cy="436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23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771FA4-B552-234C-AB72-601608562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Multiple linear regression -</a:t>
            </a:r>
            <a:br>
              <a:rPr lang="en-GB" noProof="0" dirty="0"/>
            </a:br>
            <a:r>
              <a:rPr lang="en-GB" noProof="0" dirty="0"/>
              <a:t>full model evaluation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EBFD188-E5B4-8FE0-CCAF-EF4FB825A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866" y="1690688"/>
            <a:ext cx="6874933" cy="4718579"/>
          </a:xfrm>
        </p:spPr>
        <p:txBody>
          <a:bodyPr>
            <a:normAutofit fontScale="47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3800" noProof="0" dirty="0" err="1"/>
              <a:t>Distance_km</a:t>
            </a:r>
            <a:r>
              <a:rPr lang="en-GB" sz="3800" noProof="0" dirty="0"/>
              <a:t> has a strong and significant positive effect on delivery time.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800" noProof="0" dirty="0"/>
              <a:t>Adverse weather conditions like Foggy, Rainy, and Snowy significantly increase delivery time, compared to Clear weather.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800" noProof="0" dirty="0" err="1"/>
              <a:t>Traffic_Level</a:t>
            </a:r>
            <a:r>
              <a:rPr lang="en-GB" sz="3800" noProof="0" dirty="0"/>
              <a:t>[Low] and Medium significantly reduce delivery time compared to High traffic, which is the baseline.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800" noProof="0" dirty="0"/>
              <a:t>Different times of the day (Morning, Evening, Night) do not show statistically significant differences (p-values &gt; 0.05) from the baseline (Afternoon).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800" noProof="0" dirty="0"/>
              <a:t>Similarly, neither Car nor Scooter types show significant differences (p-values &gt; 0.05) from the baseline vehicle (Bike), suggesting that vehicle type may not strongly influence delivery time in this model.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800" noProof="0" dirty="0" err="1"/>
              <a:t>Preparation_Time_min</a:t>
            </a:r>
            <a:r>
              <a:rPr lang="en-GB" sz="3800" noProof="0" dirty="0"/>
              <a:t> significantly increases delivery time, as expected.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800" noProof="0" dirty="0" err="1"/>
              <a:t>Courier_Experience_yrs</a:t>
            </a:r>
            <a:r>
              <a:rPr lang="en-GB" sz="3800" noProof="0" dirty="0"/>
              <a:t> is negatively associated with delivery time, indicating that more experienced couriers tend to deliver faster.</a:t>
            </a:r>
          </a:p>
          <a:p>
            <a:endParaRPr lang="en-GB" noProof="0" dirty="0"/>
          </a:p>
        </p:txBody>
      </p:sp>
      <p:pic>
        <p:nvPicPr>
          <p:cNvPr id="5" name="Immagine 4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B128AD6E-27BB-422C-380C-5E1B23A2A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82" y="1690688"/>
            <a:ext cx="3185436" cy="428281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4727406-A367-ACCF-2882-BEAF5F4CA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82" y="6046021"/>
            <a:ext cx="2351147" cy="53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51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D67C2A-3D76-8736-C32E-DC87EA2F6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Multiple linear regression -</a:t>
            </a:r>
            <a:br>
              <a:rPr lang="en-GB" noProof="0" dirty="0"/>
            </a:br>
            <a:r>
              <a:rPr lang="en-GB" noProof="0" dirty="0"/>
              <a:t>refined model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CB04820-396D-3062-A055-D4D339E78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942975"/>
          </a:xfrm>
        </p:spPr>
        <p:txBody>
          <a:bodyPr>
            <a:normAutofit/>
          </a:bodyPr>
          <a:lstStyle/>
          <a:p>
            <a:r>
              <a:rPr lang="en-GB" noProof="0" dirty="0"/>
              <a:t>We choose to remove </a:t>
            </a:r>
            <a:r>
              <a:rPr lang="en-GB" noProof="0" dirty="0" err="1"/>
              <a:t>Vehicle_Type</a:t>
            </a:r>
            <a:r>
              <a:rPr lang="en-GB" noProof="0" dirty="0"/>
              <a:t> and </a:t>
            </a:r>
            <a:r>
              <a:rPr lang="en-GB" noProof="0" dirty="0" err="1"/>
              <a:t>Time_of_day</a:t>
            </a:r>
            <a:r>
              <a:rPr lang="en-GB" noProof="0" dirty="0"/>
              <a:t>, as they are the least statistically significant, with high p-values.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BD38AA3-066B-FD24-F751-C33E482AC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68599"/>
            <a:ext cx="3386667" cy="305307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39F0F4B-BF6A-2929-DBFE-51E31018C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895734"/>
            <a:ext cx="2064183" cy="50506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F1F9DA0-9F06-9504-B76E-C92A74D53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505" y="3429000"/>
            <a:ext cx="3266990" cy="237466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7FE00B08-4735-712B-104F-4A2BBD6320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133" y="3442335"/>
            <a:ext cx="3266990" cy="228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68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0438D8-3CE0-E45D-44D5-89061C12D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Multiple linear regression -</a:t>
            </a:r>
            <a:br>
              <a:rPr lang="en-GB" noProof="0" dirty="0"/>
            </a:br>
            <a:r>
              <a:rPr lang="en-GB" noProof="0" dirty="0"/>
              <a:t>residual evaluation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8730080-5C80-C9F0-8BB7-59901D557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1800" noProof="0" dirty="0"/>
              <a:t>To improve the robustness of the regression model, we removed outliers based on the distribution of residuals from an initial OLS fit.</a:t>
            </a:r>
            <a:br>
              <a:rPr lang="en-GB" sz="1800" noProof="0" dirty="0"/>
            </a:br>
            <a:r>
              <a:rPr lang="en-GB" sz="1800" noProof="0" dirty="0"/>
              <a:t>Residuals follow a normal distribution (as confirmed by the plot on the right), and a threshold based on the standard deviation is applied to identify anomalous observations.</a:t>
            </a:r>
            <a:br>
              <a:rPr lang="en-GB" sz="1800" noProof="0" dirty="0"/>
            </a:br>
            <a:r>
              <a:rPr lang="en-GB" sz="1800" noProof="0" dirty="0"/>
              <a:t>Instead of the conventional ±3 standard deviations, we adopted a slightly more restrictive cutoff of ±2.9 standard deviations.</a:t>
            </a:r>
          </a:p>
          <a:p>
            <a:pPr marL="0" indent="0">
              <a:buNone/>
            </a:pPr>
            <a:br>
              <a:rPr lang="en-GB" sz="1800" noProof="0" dirty="0"/>
            </a:br>
            <a:r>
              <a:rPr lang="en-GB" sz="1800" noProof="0" dirty="0"/>
              <a:t>This choice allowed us to remove all significant outliers without discarding a substantial portion of the data.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C6FE1D7-6D93-D9F4-15C1-1AC42D64A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14596"/>
            <a:ext cx="5509737" cy="42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7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5819F3-DA43-CC44-5A2C-11A82F419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Multiple linear regression -</a:t>
            </a:r>
            <a:br>
              <a:rPr lang="en-GB" noProof="0" dirty="0"/>
            </a:br>
            <a:r>
              <a:rPr lang="en-GB" noProof="0" dirty="0"/>
              <a:t>refined model with cleaned data</a:t>
            </a:r>
          </a:p>
        </p:txBody>
      </p:sp>
      <p:pic>
        <p:nvPicPr>
          <p:cNvPr id="7" name="Immagine 6" descr="Immagine che contiene testo, schermat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44F6C76B-5E38-C786-5583-4A7735D13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795" y="3625712"/>
            <a:ext cx="3518948" cy="2517667"/>
          </a:xfrm>
          <a:prstGeom prst="rect">
            <a:avLst/>
          </a:prstGeom>
        </p:spPr>
      </p:pic>
      <p:pic>
        <p:nvPicPr>
          <p:cNvPr id="5" name="Segnaposto contenuto 4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8AAA5942-29B4-CE77-AB90-4CF4EC054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54" y="3535919"/>
            <a:ext cx="2533325" cy="2287778"/>
          </a:xfrm>
        </p:spPr>
      </p:pic>
      <p:pic>
        <p:nvPicPr>
          <p:cNvPr id="9" name="Immagine 8" descr="Immagine che contiene testo, schermat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CE36AE9B-82F0-6EBB-F102-70A2ECCBA6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445" y="3662144"/>
            <a:ext cx="3518948" cy="2481236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FB60E1C-EE99-7623-29B1-1387E82F9D8F}"/>
              </a:ext>
            </a:extLst>
          </p:cNvPr>
          <p:cNvSpPr txBox="1"/>
          <p:nvPr/>
        </p:nvSpPr>
        <p:spPr>
          <a:xfrm>
            <a:off x="838200" y="1921933"/>
            <a:ext cx="105121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noProof="0" dirty="0"/>
              <a:t>With the removal of the outliers the R² value has improved by about 10%, nearly reaching 90%.</a:t>
            </a:r>
            <a:br>
              <a:rPr lang="en-GB" noProof="0" dirty="0"/>
            </a:br>
            <a:r>
              <a:rPr lang="en-GB" noProof="0" dirty="0"/>
              <a:t>The error in delivery time is now approximately 6-7 minutes.</a:t>
            </a:r>
          </a:p>
          <a:p>
            <a:r>
              <a:rPr lang="en-GB" b="0" i="0" noProof="0" dirty="0">
                <a:effectLst/>
                <a:latin typeface="system-ui"/>
              </a:rPr>
              <a:t>However, from the </a:t>
            </a:r>
            <a:r>
              <a:rPr lang="en-GB" b="0" i="1" noProof="0" dirty="0">
                <a:effectLst/>
                <a:latin typeface="system-ui"/>
              </a:rPr>
              <a:t>Residuals vs Predicted Values</a:t>
            </a:r>
            <a:r>
              <a:rPr lang="en-GB" b="0" i="0" noProof="0" dirty="0">
                <a:effectLst/>
                <a:latin typeface="system-ui"/>
              </a:rPr>
              <a:t> plot, we can observe a clear cone-shaped pattern, with residuals starting from 0 and ranging between -20 and +20.</a:t>
            </a:r>
            <a:br>
              <a:rPr lang="en-GB" noProof="0" dirty="0"/>
            </a:br>
            <a:r>
              <a:rPr lang="en-GB" b="0" i="0" noProof="0" dirty="0">
                <a:effectLst/>
                <a:latin typeface="system-ui"/>
              </a:rPr>
              <a:t>This pattern indicates </a:t>
            </a:r>
            <a:r>
              <a:rPr lang="en-GB" b="1" i="0" noProof="0" dirty="0">
                <a:effectLst/>
                <a:latin typeface="system-ui"/>
              </a:rPr>
              <a:t>heteroscedasticity</a:t>
            </a:r>
            <a:r>
              <a:rPr lang="en-GB" b="0" i="0" noProof="0" dirty="0">
                <a:effectLst/>
                <a:latin typeface="system-ui"/>
              </a:rPr>
              <a:t>, meaning the variance of the residuals increases as the predicted values grow.</a:t>
            </a:r>
            <a:endParaRPr lang="en-GB" noProof="0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FF71568-27A0-C483-2F6B-7ED923B0C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54" y="5891039"/>
            <a:ext cx="2240379" cy="46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611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AD2CF0-2D5B-7266-3E40-D35BA4D4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Multiple linear regression -</a:t>
            </a:r>
            <a:br>
              <a:rPr lang="en-GB" noProof="0" dirty="0"/>
            </a:br>
            <a:r>
              <a:rPr lang="en-GB" noProof="0" dirty="0"/>
              <a:t>model transformations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4EA3A9C-4D85-DCBD-D690-A082AC77F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67" y="1825625"/>
            <a:ext cx="4413277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1800" noProof="0" dirty="0"/>
              <a:t>After noticing heteroscedasticity in the previous model’s residuals graph, we attempt transformations on the model to try to improve its performance.</a:t>
            </a:r>
          </a:p>
          <a:p>
            <a:r>
              <a:rPr lang="en-GB" sz="1800" noProof="0" dirty="0"/>
              <a:t>The logarithm-transformed model (first row) is slightly worse than the base model, as we can see in the scatterplot.</a:t>
            </a:r>
          </a:p>
          <a:p>
            <a:r>
              <a:rPr lang="en-GB" sz="1800" noProof="0" dirty="0"/>
              <a:t>The square root –transformed model (second row) has a slightly better residual distribution.</a:t>
            </a:r>
          </a:p>
          <a:p>
            <a:pPr marL="0" indent="0">
              <a:buNone/>
            </a:pPr>
            <a:r>
              <a:rPr lang="en-GB" sz="1800" noProof="0" dirty="0"/>
              <a:t>Observing the results from the plots, no clear improvement is noticeable.</a:t>
            </a:r>
            <a:br>
              <a:rPr lang="en-GB" sz="1800" noProof="0" dirty="0"/>
            </a:br>
            <a:r>
              <a:rPr lang="en-GB" sz="1800" noProof="0" dirty="0"/>
              <a:t>Moreover, the R² values are similar to the original model.</a:t>
            </a:r>
            <a:br>
              <a:rPr lang="en-GB" sz="1800" noProof="0" dirty="0"/>
            </a:br>
            <a:r>
              <a:rPr lang="en-GB" sz="1800" noProof="0" dirty="0"/>
              <a:t>Therefore, we prefer to continue our work with the non-transformed model.</a:t>
            </a:r>
          </a:p>
        </p:txBody>
      </p:sp>
      <p:pic>
        <p:nvPicPr>
          <p:cNvPr id="5" name="Immagine 4" descr="Immagine che contiene testo, Diagramm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038321C4-23B9-D765-3738-D3CA45D96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807" y="1777132"/>
            <a:ext cx="2960993" cy="2086376"/>
          </a:xfrm>
          <a:prstGeom prst="rect">
            <a:avLst/>
          </a:prstGeom>
        </p:spPr>
      </p:pic>
      <p:pic>
        <p:nvPicPr>
          <p:cNvPr id="7" name="Immagine 6" descr="Immagine che contiene linea, Diagramma, testo, diagramma&#10;&#10;Il contenuto generato dall'IA potrebbe non essere corretto.">
            <a:extLst>
              <a:ext uri="{FF2B5EF4-FFF2-40B4-BE49-F238E27FC236}">
                <a16:creationId xmlns:a16="http://schemas.microsoft.com/office/drawing/2014/main" id="{C2E2427B-73BE-423B-CE29-B5AF080DE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00" y="1825625"/>
            <a:ext cx="2893660" cy="1989391"/>
          </a:xfrm>
          <a:prstGeom prst="rect">
            <a:avLst/>
          </a:prstGeom>
        </p:spPr>
      </p:pic>
      <p:pic>
        <p:nvPicPr>
          <p:cNvPr id="9" name="Immagine 8" descr="Immagine che contiene Diagramma, linea, testo, diagramma&#10;&#10;Il contenuto generato dall'IA potrebbe non essere corretto.">
            <a:extLst>
              <a:ext uri="{FF2B5EF4-FFF2-40B4-BE49-F238E27FC236}">
                <a16:creationId xmlns:a16="http://schemas.microsoft.com/office/drawing/2014/main" id="{CDA40804-CA34-2AA4-07E6-89B5B51046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434" y="4189234"/>
            <a:ext cx="2942017" cy="2018749"/>
          </a:xfrm>
          <a:prstGeom prst="rect">
            <a:avLst/>
          </a:prstGeom>
        </p:spPr>
      </p:pic>
      <p:pic>
        <p:nvPicPr>
          <p:cNvPr id="11" name="Immagine 10" descr="Immagine che contiene testo, diagramm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DAC3EAE2-3660-B2FD-1D44-9CA7E8A861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095" y="4121607"/>
            <a:ext cx="3057705" cy="208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19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323F7C-7E31-E45B-4373-28AEB3FC7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Cross validation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F5A6A326-2C40-8DD3-97D1-D8F27184A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noProof="0" dirty="0"/>
              <a:t>By testing the model on a separate validation set, we can detect overfitting and assess real-world performance.</a:t>
            </a:r>
          </a:p>
          <a:p>
            <a:r>
              <a:rPr lang="en-GB" sz="1800" noProof="0" dirty="0"/>
              <a:t>Cross-validation: we split the dataset into a training set </a:t>
            </a:r>
            <a:r>
              <a:rPr lang="en-GB" sz="1800" noProof="0" dirty="0" err="1"/>
              <a:t>Food_train</a:t>
            </a:r>
            <a:r>
              <a:rPr lang="en-GB" sz="1800" noProof="0" dirty="0"/>
              <a:t> and a validation set </a:t>
            </a:r>
            <a:r>
              <a:rPr lang="en-GB" sz="1800" noProof="0" dirty="0" err="1"/>
              <a:t>Food_valid</a:t>
            </a:r>
            <a:r>
              <a:rPr lang="en-GB" sz="1800" noProof="0" dirty="0"/>
              <a:t>.</a:t>
            </a:r>
            <a:br>
              <a:rPr lang="en-GB" sz="1800" noProof="0" dirty="0"/>
            </a:br>
            <a:r>
              <a:rPr lang="en-GB" sz="1800" noProof="0" dirty="0"/>
              <a:t>We explicitly define the size of the validation set (430 samples), which is exactly half of the total dataset, to ensure a consistent and controlled evaluation.</a:t>
            </a:r>
          </a:p>
          <a:p>
            <a:pPr marL="0" indent="0">
              <a:buNone/>
            </a:pPr>
            <a:r>
              <a:rPr lang="en-GB" sz="1800" noProof="0" dirty="0"/>
              <a:t>     MSE:	</a:t>
            </a:r>
            <a:r>
              <a:rPr kumimoji="0" lang="en-GB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48.8813195529826 	</a:t>
            </a:r>
            <a:r>
              <a:rPr lang="en-GB" sz="1800" noProof="0" dirty="0"/>
              <a:t>RMSE: </a:t>
            </a:r>
            <a:r>
              <a:rPr kumimoji="0" lang="en-GB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6.991517685952214</a:t>
            </a:r>
            <a:r>
              <a:rPr kumimoji="0" lang="en-GB" sz="16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GB" sz="1800" noProof="0" dirty="0"/>
          </a:p>
          <a:p>
            <a:r>
              <a:rPr lang="en-GB" sz="1800" noProof="0" dirty="0"/>
              <a:t>Leave-one-out cross-validation is more precise but the most expensive in terms of both time and computation, as it requires the model to be trained multiple times, with each iteration leaving out a single data point for validation.</a:t>
            </a:r>
            <a:br>
              <a:rPr lang="en-GB" sz="1800" noProof="0" dirty="0"/>
            </a:br>
            <a:r>
              <a:rPr lang="en-GB" sz="1800" noProof="0" dirty="0"/>
              <a:t>Indeed, the results obtained in terms of MSE and RMSE were slightly improved compared to the previous cross-validation.</a:t>
            </a:r>
          </a:p>
          <a:p>
            <a:pPr marL="0" indent="0">
              <a:buNone/>
            </a:pPr>
            <a:r>
              <a:rPr lang="en-GB" sz="1800" noProof="0" dirty="0"/>
              <a:t>     MSE:	</a:t>
            </a:r>
            <a:r>
              <a:rPr kumimoji="0" lang="en-GB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44.70860072334475</a:t>
            </a:r>
            <a:r>
              <a:rPr kumimoji="0" lang="en-GB" sz="16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GB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	</a:t>
            </a:r>
            <a:r>
              <a:rPr lang="en-GB" sz="1800" noProof="0" dirty="0"/>
              <a:t>RMSE: </a:t>
            </a:r>
            <a:r>
              <a:rPr kumimoji="0" lang="en-GB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6.686449036921223</a:t>
            </a:r>
            <a:r>
              <a:rPr kumimoji="0" lang="en-GB" sz="16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endParaRPr lang="en-GB" sz="1800" noProof="0" dirty="0"/>
          </a:p>
          <a:p>
            <a:r>
              <a:rPr lang="en-GB" sz="1800" noProof="0" dirty="0"/>
              <a:t>K-fold cross-validation strikes a balance between the former two: the results obtained are positioned between those from the 50%-data cross-validation and the leave-one-out.</a:t>
            </a:r>
          </a:p>
          <a:p>
            <a:pPr marL="0" indent="0">
              <a:buNone/>
            </a:pPr>
            <a:r>
              <a:rPr lang="en-GB" sz="1800" noProof="0" dirty="0"/>
              <a:t>     MSE:	</a:t>
            </a:r>
            <a:r>
              <a:rPr kumimoji="0" lang="en-GB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45.05819307596635</a:t>
            </a:r>
            <a:r>
              <a:rPr kumimoji="0" lang="en-GB" sz="16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GB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	</a:t>
            </a:r>
            <a:r>
              <a:rPr lang="en-GB" sz="1800" noProof="0" dirty="0"/>
              <a:t>RMSE: </a:t>
            </a:r>
            <a:r>
              <a:rPr kumimoji="0" lang="en-GB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6.712539986917497</a:t>
            </a:r>
            <a:r>
              <a:rPr kumimoji="0" lang="en-GB" sz="16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endParaRPr lang="en-GB" sz="1800" noProof="0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76373A8-64C9-523F-97AD-9898D9A57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0840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GB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5BFF5FA3-CB49-BA32-A38F-DF0787C29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0763DFF6-295D-350F-AEF3-87E4811E9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C341BEBD-5AA4-AD2C-8A41-D70D57E961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A1E92AFE-3AEF-D965-9294-93BAB00B6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09DAA1D1-19A0-B1FC-DAFB-3A978C55F1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922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07A027-CEDB-F038-1B40-52D5A6F37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Shrinkage methods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5AA5A8D-90BC-39ED-1E70-BEC7E5348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692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1800" noProof="0" dirty="0"/>
              <a:t>We continue the analysis of the model using shrinkage methods.</a:t>
            </a:r>
            <a:br>
              <a:rPr lang="en-GB" sz="1800" noProof="0" dirty="0"/>
            </a:br>
            <a:r>
              <a:rPr lang="en-GB" sz="1800" noProof="0" dirty="0"/>
              <a:t>These methods allow setting the coefficients of variables to zero.</a:t>
            </a:r>
            <a:br>
              <a:rPr lang="en-GB" sz="1800" noProof="0" dirty="0"/>
            </a:br>
            <a:r>
              <a:rPr lang="en-GB" sz="1800" noProof="0" dirty="0"/>
              <a:t>To do this, it makes sense to return to a model with all variables.</a:t>
            </a:r>
            <a:br>
              <a:rPr lang="en-GB" sz="1800" noProof="0" dirty="0"/>
            </a:br>
            <a:r>
              <a:rPr lang="en-GB" sz="1800" noProof="0" dirty="0"/>
              <a:t>This means adding back the categorical variables </a:t>
            </a:r>
            <a:r>
              <a:rPr lang="en-GB" sz="1800" noProof="0" dirty="0" err="1"/>
              <a:t>Time_of_Day</a:t>
            </a:r>
            <a:r>
              <a:rPr lang="en-GB" sz="1800" noProof="0" dirty="0"/>
              <a:t> and </a:t>
            </a:r>
            <a:r>
              <a:rPr lang="en-GB" sz="1800" noProof="0" dirty="0" err="1"/>
              <a:t>Vehicle_Type</a:t>
            </a:r>
            <a:r>
              <a:rPr lang="en-GB" sz="1800" noProof="0" dirty="0"/>
              <a:t>.</a:t>
            </a:r>
            <a:br>
              <a:rPr lang="en-GB" sz="1800" noProof="0" dirty="0"/>
            </a:br>
            <a:r>
              <a:rPr lang="en-GB" sz="1800" noProof="0" dirty="0"/>
              <a:t>It is also important to normalize the model, as this ensures all variables are on the same scale.</a:t>
            </a:r>
          </a:p>
          <a:p>
            <a:pPr marL="0" indent="0">
              <a:buNone/>
            </a:pPr>
            <a:r>
              <a:rPr lang="en-GB" sz="1800" noProof="0" dirty="0"/>
              <a:t>The shrinkage methods we utilize in this analysis are Ridge and Lasso regression.</a:t>
            </a:r>
          </a:p>
        </p:txBody>
      </p:sp>
      <p:pic>
        <p:nvPicPr>
          <p:cNvPr id="5" name="Immagine 4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2D79624E-0C7F-F333-635E-50C3AC1E5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882" y="1398809"/>
            <a:ext cx="3604572" cy="47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98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121879-B42D-D80B-C95D-CD963EE1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noProof="0" dirty="0"/>
              <a:t>Selected dataset - </a:t>
            </a:r>
            <a:r>
              <a:rPr lang="en-GB" b="1" noProof="0" dirty="0"/>
              <a:t>Food Delivery Time Prediction</a:t>
            </a:r>
            <a:br>
              <a:rPr lang="en-GB" b="1" i="0" noProof="0" dirty="0">
                <a:solidFill>
                  <a:srgbClr val="202124"/>
                </a:solidFill>
                <a:effectLst/>
                <a:latin typeface="zeitung"/>
              </a:rPr>
            </a:br>
            <a:endParaRPr lang="en-GB" noProof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B99CCE0-8E00-B928-28B2-5D87C169E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GB" noProof="0" dirty="0"/>
              <a:t>Reference link: </a:t>
            </a:r>
            <a:r>
              <a:rPr lang="en-GB" sz="1800" u="sng" noProof="0" dirty="0">
                <a:hlinkClick r:id="rId2"/>
              </a:rPr>
              <a:t>https://www.kaggle.com/datasets/denkuznetz/food-delivery-time-prediction</a:t>
            </a:r>
            <a:endParaRPr lang="en-GB" sz="1800" u="sng" noProof="0" dirty="0"/>
          </a:p>
          <a:p>
            <a:pPr marL="0" indent="0" algn="just">
              <a:buNone/>
            </a:pPr>
            <a:r>
              <a:rPr lang="en-GB" noProof="0" dirty="0"/>
              <a:t>This dataset is designed for predicting food delivery times based on various influencing factors such as distance, weather, traffic conditions, and time of day. </a:t>
            </a:r>
          </a:p>
          <a:p>
            <a:pPr marL="0" indent="0" algn="just">
              <a:buNone/>
            </a:pPr>
            <a:r>
              <a:rPr lang="en-GB" noProof="0" dirty="0"/>
              <a:t>This dataset contains simulated data to predict food delivery times based on various real-world factors. </a:t>
            </a:r>
          </a:p>
        </p:txBody>
      </p:sp>
    </p:spTree>
    <p:extLst>
      <p:ext uri="{BB962C8B-B14F-4D97-AF65-F5344CB8AC3E}">
        <p14:creationId xmlns:p14="http://schemas.microsoft.com/office/powerpoint/2010/main" val="2779412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9AB224-8EC9-5AC8-5DD0-93ED21BA9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Ridge regression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DA3287F-F0C8-621E-3C27-0F4BF09E3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noProof="0" dirty="0"/>
              <a:t>We begin by splitting the database into train and test sets.</a:t>
            </a:r>
            <a:br>
              <a:rPr lang="en-GB" sz="1800" noProof="0" dirty="0"/>
            </a:br>
            <a:r>
              <a:rPr lang="en-GB" sz="1800" noProof="0" dirty="0"/>
              <a:t>Next, we search for the optimal lambda for ridge regression.</a:t>
            </a:r>
          </a:p>
          <a:p>
            <a:pPr marL="0" indent="0">
              <a:buNone/>
            </a:pPr>
            <a:r>
              <a:rPr lang="en-GB" sz="1800" b="1" noProof="0" dirty="0"/>
              <a:t>Best Ridge lambda</a:t>
            </a:r>
            <a:r>
              <a:rPr lang="en-GB" sz="1800" noProof="0" dirty="0"/>
              <a:t>: 1.7680381784572086 </a:t>
            </a:r>
          </a:p>
          <a:p>
            <a:pPr marL="0" indent="0">
              <a:buNone/>
            </a:pPr>
            <a:r>
              <a:rPr lang="en-GB" sz="1800" noProof="0" dirty="0"/>
              <a:t>We evaluate the test set using the lambda found.</a:t>
            </a:r>
          </a:p>
          <a:p>
            <a:pPr marL="0" indent="0">
              <a:buNone/>
            </a:pPr>
            <a:r>
              <a:rPr lang="en-GB" sz="1800" noProof="0" dirty="0"/>
              <a:t>From the results, we see that the less significant variables (also observed in previous models and methods) have coefficients very close to zero for ridge regression.</a:t>
            </a:r>
            <a:br>
              <a:rPr lang="en-GB" sz="1800" noProof="0" dirty="0"/>
            </a:br>
            <a:r>
              <a:rPr lang="en-GB" sz="1800" noProof="0" dirty="0"/>
              <a:t>This occurs because ridge regression shrinks coefficients of less relevant variables toward zero, improving model generalization.</a:t>
            </a:r>
            <a:br>
              <a:rPr lang="en-GB" sz="1800" noProof="0" dirty="0"/>
            </a:br>
            <a:r>
              <a:rPr lang="en-GB" sz="1800" noProof="0" dirty="0"/>
              <a:t>We also notice that the intercept is exactly zero.</a:t>
            </a:r>
          </a:p>
          <a:p>
            <a:pPr marL="0" indent="0">
              <a:buNone/>
            </a:pPr>
            <a:endParaRPr lang="en-GB" sz="1800" noProof="0" dirty="0"/>
          </a:p>
        </p:txBody>
      </p:sp>
      <p:pic>
        <p:nvPicPr>
          <p:cNvPr id="5" name="Immagine 4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9A16FA9E-ED21-0E56-B723-4FC075834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5625"/>
            <a:ext cx="3495040" cy="33313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D11EE74-3045-970D-6F71-98F9DFC603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291922"/>
            <a:ext cx="2515741" cy="557735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A86C092E-6359-AE95-05AE-51B1A0BB54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609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F91440-A1D6-2E12-3799-13595E1E0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Ridge regression - graphs</a:t>
            </a:r>
          </a:p>
        </p:txBody>
      </p:sp>
      <p:pic>
        <p:nvPicPr>
          <p:cNvPr id="5" name="Segnaposto contenuto 4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CEEFD1A2-B15B-A3E2-380B-1ABBB1A246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6"/>
            <a:ext cx="7436414" cy="4080194"/>
          </a:xfrm>
        </p:spPr>
      </p:pic>
      <p:pic>
        <p:nvPicPr>
          <p:cNvPr id="7" name="Immagine 6" descr="Immagine che contiene testo, diagramm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4822742C-D3E9-7607-2D77-610A479BD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475" y="3730783"/>
            <a:ext cx="4027325" cy="243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79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1197D0-8D7C-8453-B9F6-6E7D2A513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Lasso regression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56A550C-87BB-4130-4959-574CEA5A9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800" noProof="0" dirty="0"/>
              <a:t>We proceed in the same manner with lasso regression.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800" noProof="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800" b="1" noProof="0" dirty="0"/>
              <a:t>Best Lasso lambda</a:t>
            </a:r>
            <a:r>
              <a:rPr lang="en-GB" sz="1800" noProof="0" dirty="0"/>
              <a:t>: 0.10553861030365236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800" noProof="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800" noProof="0" dirty="0"/>
              <a:t>With lasso regression, the less significant variables are driven exactly to zero, allowing for model simplification.</a:t>
            </a:r>
            <a:br>
              <a:rPr lang="en-GB" sz="1800" noProof="0" dirty="0"/>
            </a:br>
            <a:r>
              <a:rPr lang="en-GB" sz="1800" noProof="0" dirty="0"/>
              <a:t>Similarly, the intercept remains zero in this case as well.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800" noProof="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800" noProof="0" dirty="0"/>
              <a:t>The results compared to ridge regression are practically identical.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C325E09-E24F-FB4A-B495-B895450DF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367932"/>
            <a:ext cx="2510340" cy="494997"/>
          </a:xfrm>
          <a:prstGeom prst="rect">
            <a:avLst/>
          </a:prstGeom>
        </p:spPr>
      </p:pic>
      <p:pic>
        <p:nvPicPr>
          <p:cNvPr id="7" name="Immagine 6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7527A6C9-7E1A-47EB-BC20-95A9D4A097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3291840" cy="3542307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2CB29931-61AF-8B04-C6E7-D60A9B6E1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593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AEB1F5-2F90-0C1F-7840-3E619F6D0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Lasso regression - graphs</a:t>
            </a:r>
          </a:p>
        </p:txBody>
      </p:sp>
      <p:pic>
        <p:nvPicPr>
          <p:cNvPr id="5" name="Segnaposto contenuto 4" descr="Immagine che contiene testo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8D49BD2D-B81D-9F8C-4949-8BB2C219D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51305"/>
            <a:ext cx="6993401" cy="3904615"/>
          </a:xfrm>
        </p:spPr>
      </p:pic>
      <p:pic>
        <p:nvPicPr>
          <p:cNvPr id="7" name="Immagine 6" descr="Immagine che contiene testo, diagramm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CB77C12B-6048-56B7-4FED-A24BE5DFE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299" y="3429000"/>
            <a:ext cx="4259501" cy="261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4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130A48-78D0-75D3-CF90-655DE7F74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Decision trees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689E12E-15D5-24F9-C0F6-FD957153F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000" noProof="0" dirty="0"/>
              <a:t>We now try to evaluate the dataset using decision trees, specifically regression trees (as our target variable is continuous).</a:t>
            </a:r>
          </a:p>
          <a:p>
            <a:pPr marL="0" indent="0">
              <a:buNone/>
            </a:pPr>
            <a:r>
              <a:rPr lang="en-GB" sz="2000" noProof="0" dirty="0"/>
              <a:t>We return to a non-normalized model, as normalization is not needed because tree-based methods are not sensitive to the scale of the variables.</a:t>
            </a:r>
          </a:p>
          <a:p>
            <a:pPr marL="0" indent="0">
              <a:buNone/>
            </a:pPr>
            <a:r>
              <a:rPr lang="en-GB" sz="2000" noProof="0" dirty="0"/>
              <a:t>The first resulting tree of our analysis is very complex, with 15 levels and 391 leaves, suggesting strong overfitting.</a:t>
            </a:r>
          </a:p>
          <a:p>
            <a:pPr marL="0" indent="0">
              <a:buNone/>
            </a:pPr>
            <a:br>
              <a:rPr lang="en-GB" sz="2000" noProof="0" dirty="0"/>
            </a:br>
            <a:r>
              <a:rPr lang="en-GB" sz="2000" noProof="0" dirty="0"/>
              <a:t>Regarding variable importance information, the results are consistent with those observed in the previous models.</a:t>
            </a:r>
          </a:p>
          <a:p>
            <a:pPr marL="0" indent="0">
              <a:buNone/>
            </a:pPr>
            <a:endParaRPr lang="en-GB" sz="2000" noProof="0" dirty="0"/>
          </a:p>
        </p:txBody>
      </p:sp>
      <p:pic>
        <p:nvPicPr>
          <p:cNvPr id="7" name="Immagine 6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D8A52E65-E7EE-9957-EA40-87C4FB55F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863" y="1825625"/>
            <a:ext cx="5010937" cy="432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28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F89E15-4B9F-0901-D596-1D3879040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Regression tree – first attempt</a:t>
            </a:r>
          </a:p>
        </p:txBody>
      </p:sp>
      <p:pic>
        <p:nvPicPr>
          <p:cNvPr id="5" name="Segnaposto contenuto 4" descr="Immagine che contiene testo, Carattere, schermata, documento&#10;&#10;Il contenuto generato dall'IA potrebbe non essere corretto.">
            <a:extLst>
              <a:ext uri="{FF2B5EF4-FFF2-40B4-BE49-F238E27FC236}">
                <a16:creationId xmlns:a16="http://schemas.microsoft.com/office/drawing/2014/main" id="{3BEBA0F9-254B-5DDD-8418-38670BBD6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64531"/>
            <a:ext cx="5100992" cy="4828344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EF70A58-1EFD-EBB5-6D17-09A8E4FB924A}"/>
              </a:ext>
            </a:extLst>
          </p:cNvPr>
          <p:cNvSpPr txBox="1"/>
          <p:nvPr/>
        </p:nvSpPr>
        <p:spPr>
          <a:xfrm>
            <a:off x="6451600" y="1690688"/>
            <a:ext cx="4902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noProof="0" dirty="0"/>
              <a:t>The tree graph confirms the complexity of the tree, which is </a:t>
            </a:r>
            <a:r>
              <a:rPr lang="en-GB" noProof="0" dirty="0" err="1"/>
              <a:t>definetely</a:t>
            </a:r>
            <a:r>
              <a:rPr lang="en-GB" noProof="0" dirty="0"/>
              <a:t> not easily readable/ understandable.</a:t>
            </a:r>
          </a:p>
          <a:p>
            <a:endParaRPr lang="en-GB" noProof="0" dirty="0"/>
          </a:p>
          <a:p>
            <a:r>
              <a:rPr lang="en-GB" noProof="0" dirty="0"/>
              <a:t>The residual analysis also shows worse results compared to the previous models.</a:t>
            </a:r>
          </a:p>
          <a:p>
            <a:endParaRPr lang="en-GB" noProof="0" dirty="0"/>
          </a:p>
          <a:p>
            <a:r>
              <a:rPr lang="en-GB" noProof="0" dirty="0"/>
              <a:t>MAE: 8.5419</a:t>
            </a:r>
          </a:p>
          <a:p>
            <a:r>
              <a:rPr lang="en-GB" noProof="0" dirty="0"/>
              <a:t>R2: 0.6977 </a:t>
            </a:r>
          </a:p>
          <a:p>
            <a:r>
              <a:rPr lang="en-GB" noProof="0" dirty="0"/>
              <a:t>MSE: 124.6488 </a:t>
            </a:r>
          </a:p>
          <a:p>
            <a:r>
              <a:rPr lang="en-GB" noProof="0" dirty="0"/>
              <a:t>RMSE: 11.1646 </a:t>
            </a:r>
          </a:p>
          <a:p>
            <a:endParaRPr lang="en-GB" noProof="0" dirty="0"/>
          </a:p>
          <a:p>
            <a:r>
              <a:rPr lang="en-GB" noProof="0" dirty="0"/>
              <a:t>We proceed to optimize the tree by calculating the best depth for pruning</a:t>
            </a:r>
          </a:p>
          <a:p>
            <a:endParaRPr lang="en-GB" noProof="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0DC4A05-2BD3-1676-05BC-F9672FDCA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668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A22DD9-99CF-CEAE-1F12-9FDDDEE92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Regression tree – best depth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8388354-9C7F-B65E-8A1B-276743D9F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3645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0" i="0" noProof="0" dirty="0">
                <a:effectLst/>
                <a:latin typeface="system-ui"/>
              </a:rPr>
              <a:t>The graph shows the effect of the decision tree depth on performance, using cross-validation and the R² score.</a:t>
            </a:r>
            <a:br>
              <a:rPr lang="en-GB" sz="2000" noProof="0" dirty="0"/>
            </a:br>
            <a:r>
              <a:rPr lang="en-GB" sz="2000" b="0" i="0" noProof="0" dirty="0">
                <a:effectLst/>
                <a:latin typeface="system-ui"/>
              </a:rPr>
              <a:t>The results show an initial increase in R² followed by a decrease, indicating the optimization between underfitting and overfitting.</a:t>
            </a:r>
            <a:br>
              <a:rPr lang="en-GB" sz="2000" noProof="0" dirty="0"/>
            </a:br>
            <a:r>
              <a:rPr lang="en-GB" sz="2000" b="0" i="0" noProof="0" dirty="0">
                <a:effectLst/>
                <a:latin typeface="system-ui"/>
              </a:rPr>
              <a:t>The optimal depth seems to be 4, as this is where R² is maximum.</a:t>
            </a:r>
            <a:endParaRPr lang="en-GB" sz="2000" noProof="0" dirty="0"/>
          </a:p>
        </p:txBody>
      </p:sp>
      <p:pic>
        <p:nvPicPr>
          <p:cNvPr id="5" name="Immagine 4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B672E1AF-BB01-60CA-8E54-5B1828F6E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656" y="1825625"/>
            <a:ext cx="5279144" cy="331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979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diagramma, linea, mappa&#10;&#10;Il contenuto generato dall'IA potrebbe non essere corretto.">
            <a:extLst>
              <a:ext uri="{FF2B5EF4-FFF2-40B4-BE49-F238E27FC236}">
                <a16:creationId xmlns:a16="http://schemas.microsoft.com/office/drawing/2014/main" id="{4AC411E1-7FB3-B9E8-05DB-A39D732A1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7" b="7416"/>
          <a:stretch/>
        </p:blipFill>
        <p:spPr>
          <a:xfrm>
            <a:off x="838199" y="1585835"/>
            <a:ext cx="5689601" cy="481958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6936A4A-4CAB-8B50-CD29-82CEFA92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Regression</a:t>
            </a:r>
            <a:r>
              <a:rPr lang="it-IT" dirty="0"/>
              <a:t> </a:t>
            </a:r>
            <a:r>
              <a:rPr lang="it-IT" dirty="0" err="1"/>
              <a:t>tree</a:t>
            </a:r>
            <a:r>
              <a:rPr lang="it-IT" dirty="0"/>
              <a:t> – </a:t>
            </a:r>
            <a:r>
              <a:rPr lang="it-IT" dirty="0" err="1"/>
              <a:t>pruned</a:t>
            </a:r>
            <a:r>
              <a:rPr lang="it-IT" dirty="0"/>
              <a:t> </a:t>
            </a:r>
            <a:r>
              <a:rPr lang="it-IT" dirty="0" err="1"/>
              <a:t>tree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C18D4B-BF45-A282-6678-6B9D041BC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The pruned tree is much simpler and easier to explain.</a:t>
            </a:r>
            <a:br>
              <a:rPr lang="en-US" sz="1800" dirty="0"/>
            </a:br>
            <a:r>
              <a:rPr lang="en-US" sz="1800" dirty="0"/>
              <a:t>The only variables considered in the end are </a:t>
            </a:r>
            <a:r>
              <a:rPr lang="en-US" sz="1800" dirty="0" err="1"/>
              <a:t>Distance_km</a:t>
            </a:r>
            <a:r>
              <a:rPr lang="en-US" sz="1800" dirty="0"/>
              <a:t> and </a:t>
            </a:r>
            <a:r>
              <a:rPr lang="en-US" sz="1800" dirty="0" err="1"/>
              <a:t>Preparation_Time_min</a:t>
            </a:r>
            <a:r>
              <a:rPr lang="en-US" sz="1800" dirty="0"/>
              <a:t>.</a:t>
            </a:r>
            <a:br>
              <a:rPr lang="en-US" sz="1800" dirty="0"/>
            </a:br>
            <a:r>
              <a:rPr lang="en-US" sz="1800" dirty="0"/>
              <a:t>Dark orange indicate more extreme predicted values (higher or lower), while lighter or white colors indicate values close to the target mean.</a:t>
            </a:r>
            <a:br>
              <a:rPr lang="en-US" sz="1800" dirty="0"/>
            </a:br>
            <a:r>
              <a:rPr lang="en-US" sz="1800" dirty="0"/>
              <a:t>These do not represent categories, but rather continuous value gradations.</a:t>
            </a:r>
            <a:endParaRPr lang="it-IT" sz="1800" dirty="0"/>
          </a:p>
        </p:txBody>
      </p:sp>
      <p:pic>
        <p:nvPicPr>
          <p:cNvPr id="7" name="Immagine 6" descr="Immagine che contiene testo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EBC98608-4786-E85E-0687-2174DD5E3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247" y="5287499"/>
            <a:ext cx="1389419" cy="102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107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F694F9-8C83-8639-D1C5-F5746457D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Bagging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46A607-8551-0BFA-949A-68D774116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We now try using ensemble methods for trees, starting with Bagging.</a:t>
            </a:r>
          </a:p>
          <a:p>
            <a:pPr marL="0" indent="0">
              <a:buNone/>
            </a:pPr>
            <a:r>
              <a:rPr lang="en-US" sz="1800" dirty="0"/>
              <a:t>In this graph, we see that as the number of trees increases, the MSE decreases, becoming stable from around 100 trees onward.</a:t>
            </a:r>
          </a:p>
          <a:p>
            <a:pPr marL="0" indent="0">
              <a:buNone/>
            </a:pPr>
            <a:r>
              <a:rPr lang="en-US" sz="1800" dirty="0"/>
              <a:t>The residual analysis shows better results compared to previous tree-based models.</a:t>
            </a:r>
          </a:p>
          <a:p>
            <a:pPr marL="0" indent="0">
              <a:buNone/>
            </a:pP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Bagging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</a:t>
            </a:r>
            <a:r>
              <a:rPr kumimoji="0" lang="it-IT" altLang="it-IT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MSE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: 65.7354 </a:t>
            </a:r>
          </a:p>
          <a:p>
            <a:pPr marL="0" indent="0">
              <a:buNone/>
            </a:pP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Bagging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</a:t>
            </a:r>
            <a:r>
              <a:rPr kumimoji="0" lang="it-IT" altLang="it-IT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RMSE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: 8.1077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it-IT" altLang="it-IT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The model estimated with Bagging is accurate.</a:t>
            </a:r>
            <a:br>
              <a:rPr lang="en-US" sz="1800" dirty="0"/>
            </a:br>
            <a:r>
              <a:rPr lang="en-US" sz="1800" dirty="0"/>
              <a:t>It performs better than a single tree but is still worse than linear models.</a:t>
            </a:r>
            <a:endParaRPr lang="it-IT" sz="18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780A0C2-F065-5107-AFF2-ADC5FCF8D8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82CD157-444C-2EFF-6446-513A940A7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200" y="1323336"/>
            <a:ext cx="3784599" cy="242659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D14815D-CE07-D871-B58A-521D112A0C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200" y="3870960"/>
            <a:ext cx="3784599" cy="240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90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C548F9-9373-64F7-E6D7-A7F1475D3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Random </a:t>
            </a:r>
            <a:r>
              <a:rPr lang="it-IT" dirty="0" err="1"/>
              <a:t>forest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727B3C3-890B-93B0-FB8E-648241E53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900" dirty="0"/>
              <a:t>Using Random Forest, which is an extension of Bagging, we introduce an additional layer of randomness by selecting a random subset of features at each split, rather than considering all features.</a:t>
            </a:r>
            <a:br>
              <a:rPr lang="en-US" sz="1900" dirty="0"/>
            </a:br>
            <a:r>
              <a:rPr lang="en-US" sz="1900" dirty="0"/>
              <a:t>This helps to reduce correlation between trees, improving the model's generalization and reducing overfitting compared to Bagging, where all features are used in each tree split.</a:t>
            </a:r>
          </a:p>
          <a:p>
            <a:pPr marL="0" indent="0">
              <a:buNone/>
            </a:pPr>
            <a:r>
              <a:rPr lang="en-US" sz="1900" dirty="0"/>
              <a:t>In our case, as seen from the plot, Random Forest performs worse than Bagging.</a:t>
            </a:r>
            <a:br>
              <a:rPr lang="en-US" sz="1900" dirty="0"/>
            </a:br>
            <a:r>
              <a:rPr lang="en-US" sz="1900" dirty="0"/>
              <a:t>This could be due to the additional feature randomness in Random Forest, which may lead to less effective splits compared to Bagging, where all features are considered at each split.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it-IT" altLang="it-IT" sz="1900" dirty="0"/>
              <a:t>Random </a:t>
            </a:r>
            <a:r>
              <a:rPr lang="it-IT" altLang="it-IT" sz="1900" dirty="0" err="1"/>
              <a:t>Forest</a:t>
            </a:r>
            <a:r>
              <a:rPr lang="it-IT" altLang="it-IT" sz="1900" dirty="0"/>
              <a:t> </a:t>
            </a:r>
            <a:r>
              <a:rPr lang="it-IT" altLang="it-IT" sz="1900" b="1" dirty="0"/>
              <a:t>MSE</a:t>
            </a:r>
            <a:r>
              <a:rPr lang="it-IT" altLang="it-IT" sz="1900" dirty="0"/>
              <a:t>: 84.8856 </a:t>
            </a:r>
          </a:p>
          <a:p>
            <a:pPr marL="0" indent="0">
              <a:buNone/>
            </a:pPr>
            <a:r>
              <a:rPr lang="it-IT" altLang="it-IT" sz="1900" dirty="0"/>
              <a:t>Random </a:t>
            </a:r>
            <a:r>
              <a:rPr lang="it-IT" altLang="it-IT" sz="1900" dirty="0" err="1"/>
              <a:t>Forest</a:t>
            </a:r>
            <a:r>
              <a:rPr lang="it-IT" altLang="it-IT" sz="1900" dirty="0"/>
              <a:t> </a:t>
            </a:r>
            <a:r>
              <a:rPr lang="it-IT" altLang="it-IT" sz="1900" b="1" dirty="0"/>
              <a:t>RMSE</a:t>
            </a:r>
            <a:r>
              <a:rPr lang="it-IT" altLang="it-IT" sz="1900" dirty="0"/>
              <a:t>: 9.2133 </a:t>
            </a:r>
          </a:p>
          <a:p>
            <a:endParaRPr lang="it-IT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743AB9D-50CE-17AC-BE20-E7C0E2C25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6B0FA14-DE93-BA41-C0ED-24F1BC66A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614" y="2062480"/>
            <a:ext cx="5097186" cy="326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64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10078F-4276-BAA4-9C2B-2508C9478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Dataset variables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42CA97-8A5F-CD57-5EAB-AABA40F30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algn="l" fontAlgn="base">
              <a:spcAft>
                <a:spcPts val="1200"/>
              </a:spcAft>
              <a:buNone/>
            </a:pPr>
            <a:r>
              <a:rPr lang="en-GB" sz="4500" b="1" noProof="0" dirty="0" err="1"/>
              <a:t>Order_ID</a:t>
            </a:r>
            <a:r>
              <a:rPr lang="en-GB" sz="4500" noProof="0" dirty="0"/>
              <a:t>: Unique identifier for each order (unused in this analysis, as it is irrelevant for regression models).</a:t>
            </a:r>
          </a:p>
          <a:p>
            <a:pPr algn="l" fontAlgn="base">
              <a:spcAft>
                <a:spcPts val="1200"/>
              </a:spcAft>
              <a:buNone/>
            </a:pPr>
            <a:r>
              <a:rPr lang="en-GB" sz="4500" b="1" noProof="0" dirty="0" err="1"/>
              <a:t>Distance_km</a:t>
            </a:r>
            <a:r>
              <a:rPr lang="en-GB" sz="4500" noProof="0" dirty="0"/>
              <a:t>: The delivery distance in </a:t>
            </a:r>
            <a:r>
              <a:rPr lang="en-GB" sz="4500" noProof="0" dirty="0" err="1"/>
              <a:t>kilometers</a:t>
            </a:r>
            <a:r>
              <a:rPr lang="en-GB" sz="4500" noProof="0" dirty="0"/>
              <a:t>.</a:t>
            </a:r>
          </a:p>
          <a:p>
            <a:pPr algn="l" fontAlgn="base">
              <a:spcAft>
                <a:spcPts val="1200"/>
              </a:spcAft>
              <a:buNone/>
            </a:pPr>
            <a:r>
              <a:rPr lang="en-GB" sz="4500" b="1" noProof="0" dirty="0"/>
              <a:t>Weather</a:t>
            </a:r>
            <a:r>
              <a:rPr lang="en-GB" sz="4500" noProof="0" dirty="0"/>
              <a:t>: Weather conditions during the delivery, including Clear, Rainy, Snowy, Foggy, and Windy.</a:t>
            </a:r>
          </a:p>
          <a:p>
            <a:pPr algn="l" fontAlgn="base">
              <a:spcAft>
                <a:spcPts val="1200"/>
              </a:spcAft>
              <a:buNone/>
            </a:pPr>
            <a:r>
              <a:rPr lang="en-GB" sz="4500" b="1" noProof="0" dirty="0" err="1"/>
              <a:t>Traffic_Level</a:t>
            </a:r>
            <a:r>
              <a:rPr lang="en-GB" sz="4500" noProof="0" dirty="0"/>
              <a:t>: Traffic conditions categorized as Low, Medium, or High.</a:t>
            </a:r>
          </a:p>
          <a:p>
            <a:pPr algn="l" fontAlgn="base">
              <a:spcAft>
                <a:spcPts val="1200"/>
              </a:spcAft>
              <a:buNone/>
            </a:pPr>
            <a:r>
              <a:rPr lang="en-GB" sz="4500" b="1" noProof="0" dirty="0" err="1"/>
              <a:t>Time_of_Day</a:t>
            </a:r>
            <a:r>
              <a:rPr lang="en-GB" sz="4500" noProof="0" dirty="0"/>
              <a:t>: The time when the delivery took place, categorized as Morning, Afternoon, Evening, or Night.</a:t>
            </a:r>
          </a:p>
          <a:p>
            <a:pPr algn="l" fontAlgn="base">
              <a:spcAft>
                <a:spcPts val="1200"/>
              </a:spcAft>
              <a:buNone/>
            </a:pPr>
            <a:r>
              <a:rPr lang="en-GB" sz="4500" b="1" noProof="0" dirty="0" err="1"/>
              <a:t>Vehicle_Type</a:t>
            </a:r>
            <a:r>
              <a:rPr lang="en-GB" sz="4500" noProof="0" dirty="0"/>
              <a:t>: Type of vehicle used for delivery, including Bike, Scooter, and Car.</a:t>
            </a:r>
          </a:p>
          <a:p>
            <a:pPr algn="l" fontAlgn="base">
              <a:spcAft>
                <a:spcPts val="1200"/>
              </a:spcAft>
              <a:buNone/>
            </a:pPr>
            <a:r>
              <a:rPr lang="en-GB" sz="4500" b="1" noProof="0" dirty="0" err="1"/>
              <a:t>Preparation_Time_min</a:t>
            </a:r>
            <a:r>
              <a:rPr lang="en-GB" sz="4500" noProof="0" dirty="0"/>
              <a:t>: The time required to prepare the order, measured in minutes.</a:t>
            </a:r>
          </a:p>
          <a:p>
            <a:pPr algn="l" fontAlgn="base">
              <a:spcAft>
                <a:spcPts val="1200"/>
              </a:spcAft>
              <a:buNone/>
            </a:pPr>
            <a:r>
              <a:rPr lang="en-GB" sz="4500" b="1" noProof="0" dirty="0" err="1"/>
              <a:t>Courier_Experience_yrs</a:t>
            </a:r>
            <a:r>
              <a:rPr lang="en-GB" sz="4500" noProof="0" dirty="0"/>
              <a:t>: Experience of the courier in years.</a:t>
            </a:r>
          </a:p>
          <a:p>
            <a:pPr marL="0" indent="0" algn="l" fontAlgn="base">
              <a:spcAft>
                <a:spcPts val="1200"/>
              </a:spcAft>
              <a:buNone/>
            </a:pPr>
            <a:r>
              <a:rPr lang="en-GB" sz="4500" b="1" u="sng" noProof="0" dirty="0" err="1"/>
              <a:t>Delivery_Time_min</a:t>
            </a:r>
            <a:r>
              <a:rPr lang="en-GB" sz="4500" noProof="0" dirty="0"/>
              <a:t>: The total delivery time in minutes (target variable).</a:t>
            </a:r>
          </a:p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77473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171B77DD-AAA8-DFBC-C5ED-5CAEA2BAB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965" y="3098799"/>
            <a:ext cx="5236835" cy="311880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E76A2D96-9CC2-50EF-265F-DC346FBE4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Boosting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C35602F-9EAB-B34A-1F2E-66A1E8BA5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32534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As the last tree-based method, we use Boosting.</a:t>
            </a:r>
            <a:br>
              <a:rPr lang="en-US" sz="1800" dirty="0"/>
            </a:br>
            <a:r>
              <a:rPr lang="en-US" sz="1800" dirty="0"/>
              <a:t>Boosting is an ensemble technique that builds multiple trees sequentially, where each tree corrects the errors of the previous one.</a:t>
            </a:r>
          </a:p>
          <a:p>
            <a:pPr marL="0" indent="0">
              <a:buNone/>
            </a:pPr>
            <a:r>
              <a:rPr lang="en-US" sz="1800" dirty="0"/>
              <a:t>We built our boosting model using 5000 estimators and learning rate=0.001.</a:t>
            </a:r>
          </a:p>
          <a:p>
            <a:pPr marL="0" indent="0">
              <a:buNone/>
            </a:pPr>
            <a:endParaRPr lang="en-US" sz="1800" dirty="0"/>
          </a:p>
          <a:p>
            <a:endParaRPr lang="it-IT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0381AF8-4F59-DF4C-92C4-8C63B9263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B66282C-6474-62B6-907C-BABAD4C865A7}"/>
              </a:ext>
            </a:extLst>
          </p:cNvPr>
          <p:cNvSpPr txBox="1"/>
          <p:nvPr/>
        </p:nvSpPr>
        <p:spPr>
          <a:xfrm>
            <a:off x="838200" y="3291840"/>
            <a:ext cx="5029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it-IT" altLang="it-IT" sz="1800" dirty="0" err="1"/>
              <a:t>Boosting</a:t>
            </a:r>
            <a:r>
              <a:rPr lang="it-IT" altLang="it-IT" sz="1800" dirty="0"/>
              <a:t> </a:t>
            </a:r>
            <a:r>
              <a:rPr lang="it-IT" altLang="it-IT" sz="1800" b="1" dirty="0"/>
              <a:t>MSE</a:t>
            </a:r>
            <a:r>
              <a:rPr lang="it-IT" altLang="it-IT" sz="1800" dirty="0"/>
              <a:t>: 60.2433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it-IT" altLang="it-IT" sz="1800" dirty="0" err="1"/>
              <a:t>Boosting</a:t>
            </a:r>
            <a:r>
              <a:rPr lang="it-IT" altLang="it-IT" sz="1800" dirty="0"/>
              <a:t> </a:t>
            </a:r>
            <a:r>
              <a:rPr lang="it-IT" altLang="it-IT" sz="1800" b="1" dirty="0"/>
              <a:t>RMSE</a:t>
            </a:r>
            <a:r>
              <a:rPr lang="it-IT" altLang="it-IT" sz="1800" dirty="0"/>
              <a:t>: 7.7617 </a:t>
            </a:r>
          </a:p>
          <a:p>
            <a:pPr mar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it-IT" altLang="it-IT" sz="1800" dirty="0"/>
          </a:p>
          <a:p>
            <a:pPr mar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it-IT" altLang="it-IT" sz="1800" dirty="0" err="1"/>
              <a:t>Based</a:t>
            </a:r>
            <a:r>
              <a:rPr lang="it-IT" altLang="it-IT" sz="1800" dirty="0"/>
              <a:t> on the </a:t>
            </a:r>
            <a:r>
              <a:rPr lang="it-IT" altLang="it-IT" sz="1800" dirty="0" err="1"/>
              <a:t>results</a:t>
            </a:r>
            <a:r>
              <a:rPr lang="it-IT" altLang="it-IT" sz="1800" dirty="0"/>
              <a:t>, </a:t>
            </a:r>
            <a:r>
              <a:rPr lang="it-IT" altLang="it-IT" sz="1800" dirty="0" err="1"/>
              <a:t>it</a:t>
            </a:r>
            <a:r>
              <a:rPr lang="it-IT" altLang="it-IT" sz="1800" dirty="0"/>
              <a:t> </a:t>
            </a:r>
            <a:r>
              <a:rPr lang="it-IT" altLang="it-IT" sz="1800" dirty="0" err="1"/>
              <a:t>appears</a:t>
            </a:r>
            <a:r>
              <a:rPr lang="it-IT" altLang="it-IT" sz="1800" dirty="0"/>
              <a:t> </a:t>
            </a:r>
            <a:r>
              <a:rPr lang="it-IT" altLang="it-IT" sz="1800" dirty="0" err="1"/>
              <a:t>that</a:t>
            </a:r>
            <a:r>
              <a:rPr lang="it-IT" altLang="it-IT" sz="1800" dirty="0"/>
              <a:t> </a:t>
            </a:r>
            <a:r>
              <a:rPr lang="it-IT" altLang="it-IT" sz="1800" dirty="0" err="1"/>
              <a:t>Boosting</a:t>
            </a:r>
            <a:r>
              <a:rPr lang="it-IT" altLang="it-IT" sz="1800" dirty="0"/>
              <a:t> </a:t>
            </a:r>
            <a:r>
              <a:rPr lang="it-IT" altLang="it-IT" sz="1800" dirty="0" err="1"/>
              <a:t>is</a:t>
            </a:r>
            <a:r>
              <a:rPr lang="it-IT" altLang="it-IT" sz="1800" dirty="0"/>
              <a:t> the </a:t>
            </a:r>
            <a:r>
              <a:rPr lang="it-IT" altLang="it-IT" sz="1800" dirty="0" err="1"/>
              <a:t>most</a:t>
            </a:r>
            <a:r>
              <a:rPr lang="it-IT" altLang="it-IT" sz="1800" dirty="0"/>
              <a:t> </a:t>
            </a:r>
            <a:r>
              <a:rPr lang="it-IT" altLang="it-IT" sz="1800" dirty="0" err="1"/>
              <a:t>effective</a:t>
            </a:r>
            <a:r>
              <a:rPr lang="it-IT" altLang="it-IT" sz="1800" dirty="0"/>
              <a:t> </a:t>
            </a:r>
            <a:r>
              <a:rPr lang="it-IT" altLang="it-IT" sz="1800" dirty="0" err="1"/>
              <a:t>tree-based</a:t>
            </a:r>
            <a:r>
              <a:rPr lang="it-IT" altLang="it-IT" sz="1800" dirty="0"/>
              <a:t> </a:t>
            </a:r>
            <a:r>
              <a:rPr lang="it-IT" altLang="it-IT" sz="1800" dirty="0" err="1"/>
              <a:t>method</a:t>
            </a:r>
            <a:r>
              <a:rPr lang="it-IT" altLang="it-IT" sz="1800" dirty="0"/>
              <a:t>.</a:t>
            </a:r>
            <a:br>
              <a:rPr lang="it-IT" altLang="it-IT" sz="1800" dirty="0"/>
            </a:br>
            <a:r>
              <a:rPr lang="it-IT" altLang="it-IT" sz="1800" dirty="0" err="1"/>
              <a:t>However</a:t>
            </a:r>
            <a:r>
              <a:rPr lang="it-IT" altLang="it-IT" sz="1800" dirty="0"/>
              <a:t>, </a:t>
            </a:r>
            <a:r>
              <a:rPr lang="it-IT" altLang="it-IT" sz="1800" dirty="0" err="1"/>
              <a:t>it</a:t>
            </a:r>
            <a:r>
              <a:rPr lang="it-IT" altLang="it-IT" sz="1800" dirty="0"/>
              <a:t> </a:t>
            </a:r>
            <a:r>
              <a:rPr lang="it-IT" altLang="it-IT" sz="1800" dirty="0" err="1"/>
              <a:t>still</a:t>
            </a:r>
            <a:r>
              <a:rPr lang="it-IT" altLang="it-IT" sz="1800" dirty="0"/>
              <a:t> </a:t>
            </a:r>
            <a:r>
              <a:rPr lang="it-IT" altLang="it-IT" sz="1800" dirty="0" err="1"/>
              <a:t>underperforms</a:t>
            </a:r>
            <a:r>
              <a:rPr lang="it-IT" altLang="it-IT" sz="1800" dirty="0"/>
              <a:t> </a:t>
            </a:r>
            <a:r>
              <a:rPr lang="it-IT" altLang="it-IT" sz="1800" dirty="0" err="1"/>
              <a:t>compared</a:t>
            </a:r>
            <a:r>
              <a:rPr lang="it-IT" altLang="it-IT" sz="1800" dirty="0"/>
              <a:t> to the </a:t>
            </a:r>
            <a:r>
              <a:rPr lang="it-IT" altLang="it-IT" sz="1800" dirty="0" err="1"/>
              <a:t>initial</a:t>
            </a:r>
            <a:r>
              <a:rPr lang="it-IT" altLang="it-IT" sz="1800" dirty="0"/>
              <a:t> linear </a:t>
            </a:r>
            <a:r>
              <a:rPr lang="it-IT" altLang="it-IT" sz="1800" dirty="0" err="1"/>
              <a:t>regression</a:t>
            </a:r>
            <a:r>
              <a:rPr lang="it-IT" altLang="it-IT" sz="1800" dirty="0"/>
              <a:t> models, </a:t>
            </a:r>
            <a:r>
              <a:rPr lang="it-IT" altLang="it-IT" sz="1800" dirty="0" err="1"/>
              <a:t>which</a:t>
            </a:r>
            <a:r>
              <a:rPr lang="it-IT" altLang="it-IT" sz="1800" dirty="0"/>
              <a:t> </a:t>
            </a:r>
            <a:r>
              <a:rPr lang="it-IT" altLang="it-IT" sz="1800" dirty="0" err="1"/>
              <a:t>remain</a:t>
            </a:r>
            <a:r>
              <a:rPr lang="it-IT" altLang="it-IT" sz="1800" dirty="0"/>
              <a:t> the </a:t>
            </a:r>
            <a:r>
              <a:rPr lang="it-IT" altLang="it-IT" sz="1800" dirty="0" err="1"/>
              <a:t>most</a:t>
            </a:r>
            <a:r>
              <a:rPr lang="it-IT" altLang="it-IT" sz="1800" dirty="0"/>
              <a:t> accurate for </a:t>
            </a:r>
            <a:r>
              <a:rPr lang="it-IT" altLang="it-IT" sz="1800" dirty="0" err="1"/>
              <a:t>this</a:t>
            </a:r>
            <a:r>
              <a:rPr lang="it-IT" altLang="it-IT" sz="1800" dirty="0"/>
              <a:t> dataset.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90773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0774F0-3391-3DEE-9770-4AFA8D174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Objective of the analysis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4E26A71-1300-EFA8-628D-113C98349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noProof="0" dirty="0"/>
              <a:t>The objective of this analysis is the creation of a model that can predict the necessary time for food delivery given </a:t>
            </a:r>
            <a:r>
              <a:rPr lang="en-GB" i="1" noProof="0" dirty="0"/>
              <a:t>a set of circumstance data</a:t>
            </a:r>
            <a:r>
              <a:rPr lang="en-GB" noProof="0" dirty="0"/>
              <a:t>.</a:t>
            </a:r>
          </a:p>
          <a:p>
            <a:pPr marL="0" indent="0">
              <a:buNone/>
            </a:pPr>
            <a:r>
              <a:rPr lang="en-GB" noProof="0" dirty="0"/>
              <a:t>Such model may then be implemented in software applications for delivery services, to inform clients of expected wait times even before the order has been completed.</a:t>
            </a:r>
          </a:p>
        </p:txBody>
      </p:sp>
    </p:spTree>
    <p:extLst>
      <p:ext uri="{BB962C8B-B14F-4D97-AF65-F5344CB8AC3E}">
        <p14:creationId xmlns:p14="http://schemas.microsoft.com/office/powerpoint/2010/main" val="897369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AC9BA5-B5E4-1DFF-12EE-86EA0613D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Preliminary analysis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EEEF239-1B03-4D6A-AC9C-5E9A5F17C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78680" cy="41702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noProof="0" dirty="0"/>
              <a:t>We begin our analysis by “cleaning” the dataset, specifically removing rows containing null values that would cause errors during further computations; this operation reduced the number of total rows from the initial 1000 to 883.</a:t>
            </a:r>
          </a:p>
          <a:p>
            <a:pPr marL="0" indent="0">
              <a:buNone/>
            </a:pPr>
            <a:r>
              <a:rPr lang="en-GB" sz="2400" noProof="0" dirty="0"/>
              <a:t>We then remove any outliers that may distort the model, luckily, only four rows are classified as outliers at this point.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FCF2B1F-515B-51B3-1395-D92650B34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414" y="1553017"/>
            <a:ext cx="2674852" cy="444284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7C2E5A8-A78D-6151-80B6-644F92227C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055" y="1514913"/>
            <a:ext cx="2712955" cy="45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512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CC4CD1-F7DA-CB78-66E2-4831DFB60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Evaluating correlation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D47724-9D2F-2B4F-0E64-745FB153E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545667" cy="4351338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n-GB" sz="2400" noProof="0" dirty="0"/>
              <a:t>Before building regression models, we assess the quality of the dataset by </a:t>
            </a:r>
            <a:r>
              <a:rPr lang="en-GB" sz="2400" noProof="0" dirty="0" err="1"/>
              <a:t>analyzing</a:t>
            </a:r>
            <a:r>
              <a:rPr lang="en-GB" sz="2400" noProof="0" dirty="0"/>
              <a:t> the correlation between variables through the construction of a correlation matrix.</a:t>
            </a:r>
          </a:p>
          <a:p>
            <a:pPr marL="0" indent="0" algn="just">
              <a:buNone/>
            </a:pPr>
            <a:endParaRPr lang="en-GB" sz="2400" noProof="0" dirty="0"/>
          </a:p>
          <a:p>
            <a:pPr marL="0" indent="0" algn="just">
              <a:buNone/>
            </a:pPr>
            <a:r>
              <a:rPr lang="en-GB" sz="2400" b="0" i="0" noProof="0" dirty="0">
                <a:effectLst/>
                <a:latin typeface="system-ui"/>
              </a:rPr>
              <a:t>In our case, some variables show a clear linear relationship with delivery time, indicating their potential importance in the regression model.</a:t>
            </a:r>
            <a:br>
              <a:rPr lang="en-GB" sz="2400" noProof="0" dirty="0"/>
            </a:br>
            <a:r>
              <a:rPr lang="en-GB" sz="2400" b="0" i="0" noProof="0" dirty="0">
                <a:effectLst/>
                <a:latin typeface="system-ui"/>
              </a:rPr>
              <a:t>Additionally, the predictors are not highly correlated with each other, suggesting that the dataset is suitable for linear regression and that multicollinearity is not a concern.</a:t>
            </a:r>
            <a:endParaRPr lang="en-GB" sz="2400" noProof="0" dirty="0"/>
          </a:p>
        </p:txBody>
      </p:sp>
      <p:pic>
        <p:nvPicPr>
          <p:cNvPr id="5" name="Segnaposto contenuto 4" descr="Immagine che contiene testo, schermata, Rettangolo, Parallelo&#10;&#10;Il contenuto generato dall'IA potrebbe non essere corretto.">
            <a:extLst>
              <a:ext uri="{FF2B5EF4-FFF2-40B4-BE49-F238E27FC236}">
                <a16:creationId xmlns:a16="http://schemas.microsoft.com/office/drawing/2014/main" id="{123C9691-1530-52B0-4AE8-8685E56A9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"/>
          <a:stretch/>
        </p:blipFill>
        <p:spPr>
          <a:xfrm>
            <a:off x="6493932" y="1834621"/>
            <a:ext cx="50529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52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970A62-AE43-4680-BD74-A2F5EC5FC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Simple linear regression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4143D6E-B0B5-A768-72F8-CD51BC576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200" noProof="0" dirty="0"/>
              <a:t>The three numerical variables </a:t>
            </a:r>
            <a:r>
              <a:rPr lang="en-GB" sz="2200" i="1" noProof="0" dirty="0"/>
              <a:t>(</a:t>
            </a:r>
            <a:r>
              <a:rPr lang="en-GB" sz="2200" i="1" noProof="0" dirty="0" err="1"/>
              <a:t>Distance_km</a:t>
            </a:r>
            <a:r>
              <a:rPr lang="en-GB" sz="2200" i="1" noProof="0" dirty="0"/>
              <a:t>, </a:t>
            </a:r>
            <a:r>
              <a:rPr lang="en-GB" sz="2200" i="1" noProof="0" dirty="0" err="1"/>
              <a:t>Preparation_Time_min</a:t>
            </a:r>
            <a:r>
              <a:rPr lang="en-GB" sz="2200" i="1" noProof="0" dirty="0"/>
              <a:t>, </a:t>
            </a:r>
            <a:r>
              <a:rPr lang="en-GB" sz="2200" i="1" noProof="0" dirty="0" err="1"/>
              <a:t>Courier_Experience_yrs</a:t>
            </a:r>
            <a:r>
              <a:rPr lang="en-GB" sz="2200" i="1" noProof="0" dirty="0"/>
              <a:t>) </a:t>
            </a:r>
            <a:r>
              <a:rPr lang="en-GB" sz="2200" noProof="0" dirty="0"/>
              <a:t>are selected, and the relationship between each of them and the response variable </a:t>
            </a:r>
            <a:r>
              <a:rPr lang="en-GB" sz="2200" noProof="0" dirty="0" err="1"/>
              <a:t>Delivery_Time_min</a:t>
            </a:r>
            <a:r>
              <a:rPr lang="en-GB" sz="2200" noProof="0" dirty="0"/>
              <a:t> is </a:t>
            </a:r>
            <a:r>
              <a:rPr lang="en-GB" sz="2200" noProof="0" dirty="0" err="1"/>
              <a:t>analyzed</a:t>
            </a:r>
            <a:r>
              <a:rPr lang="en-GB" sz="2200" noProof="0" dirty="0"/>
              <a:t> individually.</a:t>
            </a:r>
          </a:p>
          <a:p>
            <a:pPr marL="0" indent="0" algn="just">
              <a:buNone/>
            </a:pPr>
            <a:r>
              <a:rPr lang="en-GB" sz="2200" noProof="0" dirty="0"/>
              <a:t>The resulting models are mostly similar, all three variables individually have a high importance (as discernible by their low P-value); the </a:t>
            </a:r>
            <a:r>
              <a:rPr lang="en-GB" sz="2200" b="1" noProof="0" dirty="0"/>
              <a:t>travel distance</a:t>
            </a:r>
            <a:r>
              <a:rPr lang="en-GB" sz="2200" noProof="0" dirty="0"/>
              <a:t> generates the best model out of the three, while the </a:t>
            </a:r>
            <a:r>
              <a:rPr lang="en-GB" sz="2200" b="1" noProof="0" dirty="0"/>
              <a:t>preparation time </a:t>
            </a:r>
            <a:r>
              <a:rPr lang="en-GB" sz="2200" noProof="0" dirty="0"/>
              <a:t>and </a:t>
            </a:r>
            <a:r>
              <a:rPr lang="en-GB" sz="2200" b="1" noProof="0" dirty="0"/>
              <a:t>courier experience</a:t>
            </a:r>
            <a:r>
              <a:rPr lang="en-GB" sz="2200" noProof="0" dirty="0"/>
              <a:t>, while having an impact on the delivery time, seem to not be enough by themselves to predict delivery time.</a:t>
            </a:r>
          </a:p>
        </p:txBody>
      </p:sp>
    </p:spTree>
    <p:extLst>
      <p:ext uri="{BB962C8B-B14F-4D97-AF65-F5344CB8AC3E}">
        <p14:creationId xmlns:p14="http://schemas.microsoft.com/office/powerpoint/2010/main" val="2020658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337FE-12A1-98FA-9FAE-DAAC7302D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spcBef>
                <a:spcPts val="1089"/>
              </a:spcBef>
              <a:spcAft>
                <a:spcPts val="726"/>
              </a:spcAft>
            </a:pPr>
            <a:r>
              <a:rPr lang="en-GB" noProof="0" dirty="0"/>
              <a:t>First case:</a:t>
            </a:r>
            <a:br>
              <a:rPr lang="en-GB" noProof="0" dirty="0"/>
            </a:br>
            <a:r>
              <a:rPr lang="en-GB" noProof="0" dirty="0"/>
              <a:t>modelling </a:t>
            </a:r>
            <a:r>
              <a:rPr lang="en-GB" noProof="0" dirty="0" err="1"/>
              <a:t>Distance_km</a:t>
            </a:r>
            <a:endParaRPr lang="en-GB" noProof="0" dirty="0"/>
          </a:p>
        </p:txBody>
      </p:sp>
      <p:pic>
        <p:nvPicPr>
          <p:cNvPr id="5" name="Immagine 4" descr="Immagine che contiene schermata, diagramma, linea, mappa&#10;&#10;Il contenuto generato dall'IA potrebbe non essere corretto.">
            <a:extLst>
              <a:ext uri="{FF2B5EF4-FFF2-40B4-BE49-F238E27FC236}">
                <a16:creationId xmlns:a16="http://schemas.microsoft.com/office/drawing/2014/main" id="{3FAB2223-FACC-D87B-A40F-3C517CA0B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96" y="3025105"/>
            <a:ext cx="4469948" cy="3407361"/>
          </a:xfrm>
          <a:prstGeom prst="rect">
            <a:avLst/>
          </a:prstGeom>
        </p:spPr>
      </p:pic>
      <p:pic>
        <p:nvPicPr>
          <p:cNvPr id="8" name="Segnaposto contenuto 7" descr="Immagine che contiene schermata, modello&#10;&#10;Il contenuto generato dall'IA potrebbe non essere corretto.">
            <a:extLst>
              <a:ext uri="{FF2B5EF4-FFF2-40B4-BE49-F238E27FC236}">
                <a16:creationId xmlns:a16="http://schemas.microsoft.com/office/drawing/2014/main" id="{018EE32A-8313-0EB5-7C96-7EE7747F2A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643" y="3025104"/>
            <a:ext cx="3370007" cy="3230055"/>
          </a:xfrm>
        </p:spPr>
      </p:pic>
      <p:pic>
        <p:nvPicPr>
          <p:cNvPr id="10" name="Immagine 9" descr="Immagine che contiene schermata, modello&#10;&#10;Il contenuto generato dall'IA potrebbe non essere corretto.">
            <a:extLst>
              <a:ext uri="{FF2B5EF4-FFF2-40B4-BE49-F238E27FC236}">
                <a16:creationId xmlns:a16="http://schemas.microsoft.com/office/drawing/2014/main" id="{F86E91D7-355A-9CA4-C9C4-EB1B1D8EB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067" y="3025104"/>
            <a:ext cx="3395133" cy="3230055"/>
          </a:xfrm>
          <a:prstGeom prst="rect">
            <a:avLst/>
          </a:prstGeom>
        </p:spPr>
      </p:pic>
      <p:pic>
        <p:nvPicPr>
          <p:cNvPr id="12" name="Immagine 11" descr="Immagine che contiene testo, Carattere, schermata, bianco&#10;&#10;Il contenuto generato dall'IA potrebbe non essere corretto.">
            <a:extLst>
              <a:ext uri="{FF2B5EF4-FFF2-40B4-BE49-F238E27FC236}">
                <a16:creationId xmlns:a16="http://schemas.microsoft.com/office/drawing/2014/main" id="{9B3EE78A-5D54-056A-8841-32AACBA050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6" y="1761068"/>
            <a:ext cx="3335131" cy="113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14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505CDB-80E0-E752-7942-E8DA4F4E6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089"/>
              </a:spcBef>
              <a:spcAft>
                <a:spcPts val="726"/>
              </a:spcAft>
            </a:pPr>
            <a:r>
              <a:rPr lang="en-GB" noProof="0" dirty="0"/>
              <a:t>Second case:</a:t>
            </a:r>
            <a:br>
              <a:rPr lang="en-GB" noProof="0" dirty="0"/>
            </a:br>
            <a:r>
              <a:rPr lang="en-GB" noProof="0" dirty="0"/>
              <a:t>modelling </a:t>
            </a:r>
            <a:r>
              <a:rPr lang="en-GB" noProof="0" dirty="0" err="1"/>
              <a:t>Preparation_Time_min</a:t>
            </a:r>
            <a:endParaRPr lang="en-GB" sz="5400" noProof="0" dirty="0"/>
          </a:p>
        </p:txBody>
      </p:sp>
      <p:pic>
        <p:nvPicPr>
          <p:cNvPr id="5" name="Segnaposto contenuto 4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7EFD8730-6A4D-E3B9-6A6E-E6CDC2490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31" y="1927771"/>
            <a:ext cx="3450589" cy="886549"/>
          </a:xfrm>
        </p:spPr>
      </p:pic>
      <p:pic>
        <p:nvPicPr>
          <p:cNvPr id="7" name="Immagine 6" descr="Immagine che contiene testo, schermat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B14F9260-C53A-B63A-EFBE-A2BBEC0AC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49" y="3064933"/>
            <a:ext cx="4220896" cy="3231729"/>
          </a:xfrm>
          <a:prstGeom prst="rect">
            <a:avLst/>
          </a:prstGeom>
        </p:spPr>
      </p:pic>
      <p:pic>
        <p:nvPicPr>
          <p:cNvPr id="9" name="Immagine 8" descr="Immagine che contiene schermata, testo, diagramma, Carattere&#10;&#10;Il contenuto generato dall'IA potrebbe non essere corretto.">
            <a:extLst>
              <a:ext uri="{FF2B5EF4-FFF2-40B4-BE49-F238E27FC236}">
                <a16:creationId xmlns:a16="http://schemas.microsoft.com/office/drawing/2014/main" id="{275658A1-83B4-BD26-7438-F935C5F4D7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"/>
          <a:stretch/>
        </p:blipFill>
        <p:spPr>
          <a:xfrm>
            <a:off x="4948617" y="3075766"/>
            <a:ext cx="3192236" cy="3040072"/>
          </a:xfrm>
          <a:prstGeom prst="rect">
            <a:avLst/>
          </a:prstGeom>
        </p:spPr>
      </p:pic>
      <p:pic>
        <p:nvPicPr>
          <p:cNvPr id="11" name="Immagine 10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DB1232E3-B4DF-629D-7055-25D99B8426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725" y="3075766"/>
            <a:ext cx="3199115" cy="295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161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2328</Words>
  <Application>Microsoft Office PowerPoint</Application>
  <PresentationFormat>Widescreen</PresentationFormat>
  <Paragraphs>129</Paragraphs>
  <Slides>30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30</vt:i4>
      </vt:variant>
    </vt:vector>
  </HeadingPairs>
  <TitlesOfParts>
    <vt:vector size="37" baseType="lpstr">
      <vt:lpstr>Aptos</vt:lpstr>
      <vt:lpstr>Aptos Display</vt:lpstr>
      <vt:lpstr>Arial</vt:lpstr>
      <vt:lpstr>inherit</vt:lpstr>
      <vt:lpstr>system-ui</vt:lpstr>
      <vt:lpstr>zeitung</vt:lpstr>
      <vt:lpstr>Tema di Office</vt:lpstr>
      <vt:lpstr>Statistical Learning: Dataset analysis project</vt:lpstr>
      <vt:lpstr>Selected dataset - Food Delivery Time Prediction </vt:lpstr>
      <vt:lpstr>Dataset variables</vt:lpstr>
      <vt:lpstr>Objective of the analysis</vt:lpstr>
      <vt:lpstr>Preliminary analysis</vt:lpstr>
      <vt:lpstr>Evaluating correlation</vt:lpstr>
      <vt:lpstr>Simple linear regression</vt:lpstr>
      <vt:lpstr>First case: modelling Distance_km</vt:lpstr>
      <vt:lpstr>Second case: modelling Preparation_Time_min</vt:lpstr>
      <vt:lpstr>Third case: modelling Courier_Experience_yrs  </vt:lpstr>
      <vt:lpstr>Multiple linear regression - using numerical predictors only</vt:lpstr>
      <vt:lpstr>Multiple linear regression - evaluation of categorical regressors</vt:lpstr>
      <vt:lpstr>Multiple linear regression - full model evaluation</vt:lpstr>
      <vt:lpstr>Multiple linear regression - refined model</vt:lpstr>
      <vt:lpstr>Multiple linear regression - residual evaluation</vt:lpstr>
      <vt:lpstr>Multiple linear regression - refined model with cleaned data</vt:lpstr>
      <vt:lpstr>Multiple linear regression - model transformations</vt:lpstr>
      <vt:lpstr>Cross validation</vt:lpstr>
      <vt:lpstr>Shrinkage methods</vt:lpstr>
      <vt:lpstr>Ridge regression</vt:lpstr>
      <vt:lpstr>Ridge regression - graphs</vt:lpstr>
      <vt:lpstr>Lasso regression</vt:lpstr>
      <vt:lpstr>Lasso regression - graphs</vt:lpstr>
      <vt:lpstr>Decision trees</vt:lpstr>
      <vt:lpstr>Regression tree – first attempt</vt:lpstr>
      <vt:lpstr>Regression tree – best depth</vt:lpstr>
      <vt:lpstr>Regression tree – pruned tree</vt:lpstr>
      <vt:lpstr>Bagging</vt:lpstr>
      <vt:lpstr>Random forest</vt:lpstr>
      <vt:lpstr>Boosting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GABRIELE MAZZOLENI</dc:creator>
  <cp:lastModifiedBy>GABRIELE MAZZOLENI</cp:lastModifiedBy>
  <cp:revision>68</cp:revision>
  <dcterms:created xsi:type="dcterms:W3CDTF">2025-04-26T09:13:00Z</dcterms:created>
  <dcterms:modified xsi:type="dcterms:W3CDTF">2025-04-29T09:48:58Z</dcterms:modified>
</cp:coreProperties>
</file>